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9" r:id="rId3"/>
    <p:sldId id="260" r:id="rId4"/>
    <p:sldId id="261" r:id="rId5"/>
    <p:sldId id="262" r:id="rId6"/>
    <p:sldId id="271" r:id="rId7"/>
    <p:sldId id="279" r:id="rId8"/>
    <p:sldId id="267" r:id="rId9"/>
    <p:sldId id="274" r:id="rId10"/>
    <p:sldId id="273" r:id="rId11"/>
    <p:sldId id="280" r:id="rId12"/>
    <p:sldId id="269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857" autoAdjust="0"/>
  </p:normalViewPr>
  <p:slideViewPr>
    <p:cSldViewPr snapToGrid="0" snapToObjects="1">
      <p:cViewPr varScale="1">
        <p:scale>
          <a:sx n="73" d="100"/>
          <a:sy n="73" d="100"/>
        </p:scale>
        <p:origin x="-20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gif>
</file>

<file path=ppt/media/image11.gif>
</file>

<file path=ppt/media/image12.png>
</file>

<file path=ppt/media/image13.jpg>
</file>

<file path=ppt/media/image14.png>
</file>

<file path=ppt/media/image15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83012E-15D9-3349-9AB0-45743EB6F1C4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2EE93-4E16-744E-8AFF-77909A4C36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087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A2EE93-4E16-744E-8AFF-77909A4C36A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085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Related </a:t>
            </a:r>
            <a:r>
              <a:rPr lang="mr-IN" dirty="0" smtClean="0"/>
              <a:t>–</a:t>
            </a:r>
            <a:r>
              <a:rPr lang="en-US" dirty="0" smtClean="0"/>
              <a:t> can’t take a trip without there being a bike available. But the Trip Data, doesn’t provide</a:t>
            </a:r>
            <a:r>
              <a:rPr lang="en-US" baseline="0" dirty="0" smtClean="0"/>
              <a:t> adequate info on availability.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Availability Data </a:t>
            </a:r>
            <a:r>
              <a:rPr lang="en-US" baseline="0" dirty="0" smtClean="0"/>
              <a:t>is an XML snapshot</a:t>
            </a:r>
            <a:r>
              <a:rPr lang="mr-IN" baseline="0" dirty="0" smtClean="0"/>
              <a:t>…</a:t>
            </a:r>
            <a:r>
              <a:rPr lang="en-US" baseline="0" dirty="0" smtClean="0"/>
              <a:t>so </a:t>
            </a:r>
            <a:r>
              <a:rPr lang="en-US" baseline="0" dirty="0" smtClean="0"/>
              <a:t>not really suitable for analyses</a:t>
            </a:r>
            <a:r>
              <a:rPr lang="mr-IN" baseline="0" dirty="0" smtClean="0"/>
              <a:t>…</a:t>
            </a:r>
            <a:r>
              <a:rPr lang="en-US" baseline="0" dirty="0" smtClean="0"/>
              <a:t>unless you pinged the snapshot regularly (e.g., every minute) to collect historical data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EXISTING HISTORICAL DATA THAT I KNOW ABOUT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NYC:  https://www.theopenbus.com/raw-data.html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SF:     https://www.kaggle.com/benhamner/sf-bay-area-bike-share/version/1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From Wikipedia (htts://en.wikipedia.org/wiki/Ford_GoBike),</a:t>
            </a:r>
            <a:r>
              <a:rPr lang="en-US" baseline="0" dirty="0" smtClean="0"/>
              <a:t> the original Bay Area Bike Share began in Aug 2013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A2EE93-4E16-744E-8AFF-77909A4C36A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83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A2EE93-4E16-744E-8AFF-77909A4C36A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83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A2EE93-4E16-744E-8AFF-77909A4C36A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83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A2EE93-4E16-744E-8AFF-77909A4C36A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825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A2EE93-4E16-744E-8AFF-77909A4C36A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652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A2EE93-4E16-744E-8AFF-77909A4C36A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65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 smtClean="0"/>
              <a:t>Drag picture to placeholder or click icon to add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791855B0-2013-9246-B1CE-DD19ACBDCB08}" type="datetimeFigureOut">
              <a:rPr lang="en-US" smtClean="0"/>
              <a:t>19-04-24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569EAE4A-B37F-DA4E-AE42-C1816866EE40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pitalbikeshare.com/system-data" TargetMode="External"/><Relationship Id="rId4" Type="http://schemas.openxmlformats.org/officeDocument/2006/relationships/hyperlink" Target="https://feeds.capitalbikeshare.com/stations/stations.xml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pitalbikeshare.com/system-data" TargetMode="External"/><Relationship Id="rId4" Type="http://schemas.openxmlformats.org/officeDocument/2006/relationships/hyperlink" Target="https://feeds.capitalbikeshare.com/stations/stations.xml" TargetMode="External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9.gif"/><Relationship Id="rId6" Type="http://schemas.openxmlformats.org/officeDocument/2006/relationships/image" Target="../media/image10.gif"/><Relationship Id="rId7" Type="http://schemas.openxmlformats.org/officeDocument/2006/relationships/image" Target="../media/image11.gif"/><Relationship Id="rId8" Type="http://schemas.openxmlformats.org/officeDocument/2006/relationships/image" Target="../media/image12.png"/><Relationship Id="rId9" Type="http://schemas.openxmlformats.org/officeDocument/2006/relationships/image" Target="../media/image13.jp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Where’s my bike?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Predicting Bikeshare Availability in the </a:t>
            </a:r>
            <a:r>
              <a:rPr lang="en-US" dirty="0" smtClean="0">
                <a:solidFill>
                  <a:srgbClr val="FF6600"/>
                </a:solidFill>
              </a:rPr>
              <a:t>San Francisco Bay Area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5" name="Picture 4" descr="GoBike_sf_ima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19" y="448394"/>
            <a:ext cx="8581963" cy="4096512"/>
          </a:xfrm>
          <a:prstGeom prst="rect">
            <a:avLst/>
          </a:prstGeom>
          <a:ln w="28575" cmpd="sng">
            <a:solidFill>
              <a:srgbClr val="3366FF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281019" y="6065590"/>
            <a:ext cx="1672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Daniel Turse</a:t>
            </a:r>
          </a:p>
          <a:p>
            <a:pPr algn="ctr"/>
            <a:r>
              <a:rPr lang="en-US" dirty="0" smtClean="0"/>
              <a:t>2019-04-23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387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</a:t>
            </a:r>
            <a:r>
              <a:rPr lang="mr-IN" dirty="0" smtClean="0"/>
              <a:t>–</a:t>
            </a:r>
            <a:r>
              <a:rPr lang="en-US" dirty="0" smtClean="0"/>
              <a:t> Model Comparison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 descr="mae_bar_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900"/>
            <a:ext cx="9144000" cy="5648148"/>
          </a:xfrm>
          <a:prstGeom prst="rect">
            <a:avLst/>
          </a:prstGeom>
          <a:ln>
            <a:solidFill>
              <a:srgbClr val="3366FF"/>
            </a:solidFill>
          </a:ln>
        </p:spPr>
      </p:pic>
    </p:spTree>
    <p:extLst>
      <p:ext uri="{BB962C8B-B14F-4D97-AF65-F5344CB8AC3E}">
        <p14:creationId xmlns:p14="http://schemas.microsoft.com/office/powerpoint/2010/main" val="2133039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</a:t>
            </a:r>
            <a:r>
              <a:rPr lang="mr-IN" dirty="0" smtClean="0"/>
              <a:t>–</a:t>
            </a:r>
            <a:r>
              <a:rPr lang="en-US" dirty="0" smtClean="0"/>
              <a:t> Actual vs. Prediction</a:t>
            </a:r>
            <a:endParaRPr lang="en-US" dirty="0"/>
          </a:p>
        </p:txBody>
      </p:sp>
      <p:pic>
        <p:nvPicPr>
          <p:cNvPr id="4" name="actual_vs_pred_station61_line_graph_mpeg.mp4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4912" y="311912"/>
            <a:ext cx="6234177" cy="6234177"/>
          </a:xfrm>
          <a:ln>
            <a:solidFill>
              <a:srgbClr val="3366FF"/>
            </a:solidFill>
          </a:ln>
        </p:spPr>
      </p:pic>
    </p:spTree>
    <p:extLst>
      <p:ext uri="{BB962C8B-B14F-4D97-AF65-F5344CB8AC3E}">
        <p14:creationId xmlns:p14="http://schemas.microsoft.com/office/powerpoint/2010/main" val="3530446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&amp; 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Conclusions</a:t>
            </a:r>
          </a:p>
          <a:p>
            <a:pPr lvl="1"/>
            <a:r>
              <a:rPr lang="en-US" dirty="0" smtClean="0"/>
              <a:t>H2O &amp; Keras (LSTM) models are powerful</a:t>
            </a:r>
            <a:r>
              <a:rPr lang="mr-IN" dirty="0" smtClean="0"/>
              <a:t>…</a:t>
            </a:r>
            <a:r>
              <a:rPr lang="en-US" dirty="0" smtClean="0"/>
              <a:t>but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b="1" dirty="0" smtClean="0">
                <a:solidFill>
                  <a:srgbClr val="FF6600"/>
                </a:solidFill>
              </a:rPr>
              <a:t>Always create a “simple” baseline!</a:t>
            </a:r>
          </a:p>
          <a:p>
            <a:r>
              <a:rPr lang="en-US" dirty="0" smtClean="0"/>
              <a:t>Future</a:t>
            </a:r>
          </a:p>
          <a:p>
            <a:pPr lvl="1"/>
            <a:r>
              <a:rPr lang="en-US" dirty="0" smtClean="0"/>
              <a:t>General model tuning</a:t>
            </a:r>
          </a:p>
          <a:p>
            <a:pPr lvl="1"/>
            <a:r>
              <a:rPr lang="en-US" dirty="0" smtClean="0"/>
              <a:t>Predict dock availability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b="1" u="sng" dirty="0" smtClean="0"/>
              <a:t>Contact Info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sz="2600" dirty="0" smtClean="0"/>
              <a:t>                    turse.</a:t>
            </a:r>
            <a:r>
              <a:rPr lang="en-US" sz="2600" dirty="0" smtClean="0">
                <a:solidFill>
                  <a:srgbClr val="FF6600"/>
                </a:solidFill>
              </a:rPr>
              <a:t>mda</a:t>
            </a:r>
            <a:r>
              <a:rPr lang="en-US" sz="2600" dirty="0" smtClean="0"/>
              <a:t>@gmail.com</a:t>
            </a:r>
          </a:p>
          <a:p>
            <a:pPr marL="365760" lvl="1" indent="0">
              <a:buNone/>
            </a:pPr>
            <a:r>
              <a:rPr lang="en-US" dirty="0" smtClean="0"/>
              <a:t>        </a:t>
            </a:r>
            <a:r>
              <a:rPr lang="en-US" dirty="0"/>
              <a:t> </a:t>
            </a:r>
            <a:r>
              <a:rPr lang="en-US" dirty="0" smtClean="0"/>
              <a:t>      linkedin.com</a:t>
            </a:r>
            <a:r>
              <a:rPr lang="en-US" dirty="0"/>
              <a:t>/in/</a:t>
            </a:r>
            <a:r>
              <a:rPr lang="en-US" dirty="0">
                <a:solidFill>
                  <a:srgbClr val="FF6600"/>
                </a:solidFill>
              </a:rPr>
              <a:t>mda</a:t>
            </a:r>
            <a:r>
              <a:rPr lang="en-US" dirty="0"/>
              <a:t>turse</a:t>
            </a:r>
            <a:r>
              <a:rPr lang="en-US" dirty="0" smtClean="0"/>
              <a:t>/</a:t>
            </a:r>
          </a:p>
          <a:p>
            <a:pPr marL="36576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/>
              <a:t> </a:t>
            </a:r>
            <a:r>
              <a:rPr lang="en-US" dirty="0" smtClean="0"/>
              <a:t>       github.com</a:t>
            </a:r>
            <a:r>
              <a:rPr lang="en-US" dirty="0"/>
              <a:t>/super</a:t>
            </a:r>
            <a:r>
              <a:rPr lang="en-US" dirty="0">
                <a:solidFill>
                  <a:srgbClr val="FF6600"/>
                </a:solidFill>
              </a:rPr>
              <a:t>mda</a:t>
            </a:r>
            <a:r>
              <a:rPr lang="en-US" dirty="0"/>
              <a:t>t/</a:t>
            </a:r>
            <a:r>
              <a:rPr lang="en-US" dirty="0" smtClean="0"/>
              <a:t>Bikeshare_Status_SF</a:t>
            </a:r>
          </a:p>
          <a:p>
            <a:pPr marL="365760" lvl="1" indent="0">
              <a:buNone/>
            </a:pPr>
            <a:r>
              <a:rPr lang="en-US" dirty="0" smtClean="0"/>
              <a:t>                                   @</a:t>
            </a:r>
            <a:r>
              <a:rPr lang="en-US" dirty="0" smtClean="0">
                <a:solidFill>
                  <a:srgbClr val="FF6600"/>
                </a:solidFill>
              </a:rPr>
              <a:t>MDA</a:t>
            </a:r>
            <a:r>
              <a:rPr lang="en-US" dirty="0" smtClean="0"/>
              <a:t>Turse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59399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talking about?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599" y="1589567"/>
            <a:ext cx="5660571" cy="45720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Putting some data science around: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solidFill>
                  <a:srgbClr val="FF6600"/>
                </a:solidFill>
              </a:rPr>
              <a:t>Is there going to be a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solidFill>
                  <a:srgbClr val="FF6600"/>
                </a:solidFill>
              </a:rPr>
              <a:t>bike at the dock when I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solidFill>
                  <a:srgbClr val="FF6600"/>
                </a:solidFill>
              </a:rPr>
              <a:t>get there?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5" name="Content Placeholder 4" descr="dock_full.jpg"/>
          <p:cNvPicPr>
            <a:picLocks noGrp="1" noChangeAspect="1"/>
          </p:cNvPicPr>
          <p:nvPr>
            <p:ph sz="quarter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25" r="18125"/>
          <a:stretch>
            <a:fillRect/>
          </a:stretch>
        </p:blipFill>
        <p:spPr>
          <a:xfrm>
            <a:off x="6093322" y="1879000"/>
            <a:ext cx="2541316" cy="2989784"/>
          </a:xfrm>
          <a:ln w="28575" cmpd="sng">
            <a:solidFill>
              <a:srgbClr val="3366FF"/>
            </a:solidFill>
          </a:ln>
        </p:spPr>
      </p:pic>
      <p:pic>
        <p:nvPicPr>
          <p:cNvPr id="7" name="Picture 6" descr="empty_dock_crop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34" y="3906227"/>
            <a:ext cx="5369839" cy="2698575"/>
          </a:xfrm>
          <a:prstGeom prst="rect">
            <a:avLst/>
          </a:prstGeom>
          <a:ln w="28575" cmpd="sng">
            <a:solidFill>
              <a:srgbClr val="3366FF"/>
            </a:solidFill>
          </a:ln>
        </p:spPr>
      </p:pic>
    </p:spTree>
    <p:extLst>
      <p:ext uri="{BB962C8B-B14F-4D97-AF65-F5344CB8AC3E}">
        <p14:creationId xmlns:p14="http://schemas.microsoft.com/office/powerpoint/2010/main" val="31188777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&amp; </a:t>
            </a:r>
            <a:r>
              <a:rPr lang="en-US" dirty="0" smtClean="0">
                <a:solidFill>
                  <a:srgbClr val="3366FF"/>
                </a:solidFill>
              </a:rPr>
              <a:t>DC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2"/>
          </p:nvPr>
        </p:nvSpPr>
        <p:spPr>
          <a:ln>
            <a:solidFill>
              <a:srgbClr val="3366FF"/>
            </a:solidFill>
          </a:ln>
        </p:spPr>
        <p:txBody>
          <a:bodyPr/>
          <a:lstStyle/>
          <a:p>
            <a:pPr marL="320040" lvl="3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>
                <a:hlinkClick r:id="rId3"/>
              </a:rPr>
              <a:t>https://www.capitalbikeshare.com/system-</a:t>
            </a:r>
            <a:r>
              <a:rPr lang="en-US" u="sng" dirty="0" smtClean="0">
                <a:hlinkClick r:id="rId3"/>
              </a:rPr>
              <a:t>data</a:t>
            </a:r>
            <a:endParaRPr lang="en-US" dirty="0"/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dirty="0" smtClean="0"/>
              <a:t>Start Datetime</a:t>
            </a:r>
            <a:endParaRPr lang="en-US" dirty="0"/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dirty="0" smtClean="0"/>
              <a:t>Start Station</a:t>
            </a:r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dirty="0" smtClean="0"/>
              <a:t>End Station</a:t>
            </a:r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dirty="0" smtClean="0"/>
              <a:t>End Datetime</a:t>
            </a:r>
            <a:endParaRPr lang="en-US" dirty="0"/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dirty="0" smtClean="0"/>
              <a:t>Member Type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>
          <a:ln>
            <a:solidFill>
              <a:srgbClr val="3366FF"/>
            </a:solidFill>
          </a:ln>
        </p:spPr>
        <p:txBody>
          <a:bodyPr/>
          <a:lstStyle/>
          <a:p>
            <a:pPr marL="320040" lvl="3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>
                <a:hlinkClick r:id="rId4"/>
              </a:rPr>
              <a:t>https://feeds.capitalbikeshare.com/stations/</a:t>
            </a:r>
            <a:r>
              <a:rPr lang="en-US" u="sng" dirty="0" smtClean="0">
                <a:hlinkClick r:id="rId4"/>
              </a:rPr>
              <a:t>stations.xml</a:t>
            </a:r>
            <a:endParaRPr lang="en-US" u="sng" dirty="0" smtClean="0"/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 smtClean="0"/>
              <a:t>Station</a:t>
            </a:r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 smtClean="0"/>
              <a:t>Datetime</a:t>
            </a:r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 smtClean="0"/>
              <a:t>Num Bike Available</a:t>
            </a:r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 smtClean="0"/>
              <a:t>Num Docks Available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algn="ctr"/>
            <a:r>
              <a:rPr lang="en-US" dirty="0" smtClean="0"/>
              <a:t>Trip Data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Availability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209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10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1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4" grpId="0" build="p" animBg="1"/>
      <p:bldP spid="5" grpId="0" build="p" animBg="1"/>
      <p:bldP spid="6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Bike Availability?</a:t>
            </a:r>
            <a:endParaRPr lang="en-US" dirty="0"/>
          </a:p>
        </p:txBody>
      </p:sp>
      <p:sp>
        <p:nvSpPr>
          <p:cNvPr id="15" name="Right Arrow 14"/>
          <p:cNvSpPr/>
          <p:nvPr/>
        </p:nvSpPr>
        <p:spPr>
          <a:xfrm>
            <a:off x="5401992" y="4653714"/>
            <a:ext cx="2009671" cy="490289"/>
          </a:xfrm>
          <a:prstGeom prst="rightArrow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Can 15"/>
          <p:cNvSpPr/>
          <p:nvPr/>
        </p:nvSpPr>
        <p:spPr>
          <a:xfrm>
            <a:off x="3456631" y="2889483"/>
            <a:ext cx="1945361" cy="2411251"/>
          </a:xfrm>
          <a:prstGeom prst="can">
            <a:avLst/>
          </a:prstGeom>
          <a:solidFill>
            <a:srgbClr val="FF66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ight Arrow 21"/>
          <p:cNvSpPr/>
          <p:nvPr/>
        </p:nvSpPr>
        <p:spPr>
          <a:xfrm>
            <a:off x="1457847" y="4376542"/>
            <a:ext cx="2009671" cy="843939"/>
          </a:xfrm>
          <a:prstGeom prst="rightArrow">
            <a:avLst/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ight Arrow 22"/>
          <p:cNvSpPr/>
          <p:nvPr/>
        </p:nvSpPr>
        <p:spPr>
          <a:xfrm>
            <a:off x="2057900" y="3287460"/>
            <a:ext cx="1398731" cy="490289"/>
          </a:xfrm>
          <a:prstGeom prst="rightArrow">
            <a:avLst/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Picture 24" descr="cartoon_bicycle_crop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39" y="3114773"/>
            <a:ext cx="1318344" cy="815688"/>
          </a:xfrm>
          <a:prstGeom prst="rect">
            <a:avLst/>
          </a:prstGeom>
          <a:ln>
            <a:solidFill>
              <a:srgbClr val="3366FF"/>
            </a:solidFill>
          </a:ln>
        </p:spPr>
      </p:pic>
      <p:pic>
        <p:nvPicPr>
          <p:cNvPr id="26" name="Picture 25" descr="cartoon_bicycle_crop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617" y="4485046"/>
            <a:ext cx="1318344" cy="815688"/>
          </a:xfrm>
          <a:prstGeom prst="rect">
            <a:avLst/>
          </a:prstGeom>
          <a:ln>
            <a:solidFill>
              <a:srgbClr val="3366FF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3456631" y="3841538"/>
            <a:ext cx="1945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Availability</a:t>
            </a:r>
            <a:endParaRPr lang="en-US" sz="2800" dirty="0"/>
          </a:p>
        </p:txBody>
      </p:sp>
      <p:sp>
        <p:nvSpPr>
          <p:cNvPr id="11" name="Right Arrow 10"/>
          <p:cNvSpPr/>
          <p:nvPr/>
        </p:nvSpPr>
        <p:spPr>
          <a:xfrm>
            <a:off x="5401992" y="3221382"/>
            <a:ext cx="2668844" cy="843939"/>
          </a:xfrm>
          <a:prstGeom prst="rightArrow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delivery_van_right2_crop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694" y="3114773"/>
            <a:ext cx="1655969" cy="1020765"/>
          </a:xfrm>
          <a:prstGeom prst="rect">
            <a:avLst/>
          </a:prstGeom>
          <a:ln>
            <a:solidFill>
              <a:srgbClr val="3366FF"/>
            </a:solidFill>
          </a:ln>
        </p:spPr>
      </p:pic>
      <p:pic>
        <p:nvPicPr>
          <p:cNvPr id="17" name="Picture 16" descr="delivery_van_right2_crop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4279969"/>
            <a:ext cx="1655969" cy="1020765"/>
          </a:xfrm>
          <a:prstGeom prst="rect">
            <a:avLst/>
          </a:prstGeom>
          <a:ln>
            <a:solidFill>
              <a:srgbClr val="3366FF"/>
            </a:solidFill>
          </a:ln>
        </p:spPr>
      </p:pic>
    </p:spTree>
    <p:extLst>
      <p:ext uri="{BB962C8B-B14F-4D97-AF65-F5344CB8AC3E}">
        <p14:creationId xmlns:p14="http://schemas.microsoft.com/office/powerpoint/2010/main" val="3506897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2" grpId="0" animBg="1"/>
      <p:bldP spid="23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1878204" cy="869950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&amp;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2"/>
          </p:nvPr>
        </p:nvSpPr>
        <p:spPr>
          <a:ln>
            <a:solidFill>
              <a:srgbClr val="3366FF"/>
            </a:solidFill>
          </a:ln>
        </p:spPr>
        <p:txBody>
          <a:bodyPr/>
          <a:lstStyle/>
          <a:p>
            <a:pPr marL="320040" lvl="3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>
                <a:hlinkClick r:id="rId3"/>
              </a:rPr>
              <a:t>https://www.capitalbikeshare.com/system-</a:t>
            </a:r>
            <a:r>
              <a:rPr lang="en-US" u="sng" dirty="0" smtClean="0">
                <a:hlinkClick r:id="rId3"/>
              </a:rPr>
              <a:t>data</a:t>
            </a:r>
            <a:endParaRPr lang="en-US" dirty="0"/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dirty="0" smtClean="0"/>
              <a:t>Start Datetime</a:t>
            </a:r>
            <a:endParaRPr lang="en-US" dirty="0"/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dirty="0" smtClean="0"/>
              <a:t>Start Station</a:t>
            </a:r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dirty="0" smtClean="0"/>
              <a:t>End Station</a:t>
            </a:r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dirty="0" smtClean="0"/>
              <a:t>End Datetime</a:t>
            </a:r>
            <a:endParaRPr lang="en-US" dirty="0"/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dirty="0" smtClean="0"/>
              <a:t>Member Type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>
          <a:ln>
            <a:solidFill>
              <a:srgbClr val="3366FF"/>
            </a:solidFill>
          </a:ln>
        </p:spPr>
        <p:txBody>
          <a:bodyPr/>
          <a:lstStyle/>
          <a:p>
            <a:pPr marL="320040" lvl="3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>
                <a:hlinkClick r:id="rId4"/>
              </a:rPr>
              <a:t>https://feeds.capitalbikeshare.com/stations/</a:t>
            </a:r>
            <a:r>
              <a:rPr lang="en-US" u="sng" dirty="0" smtClean="0">
                <a:hlinkClick r:id="rId4"/>
              </a:rPr>
              <a:t>stations.xml</a:t>
            </a:r>
            <a:endParaRPr lang="en-US" u="sng" dirty="0" smtClean="0"/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 smtClean="0"/>
              <a:t>Station</a:t>
            </a:r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 smtClean="0"/>
              <a:t>Datetime</a:t>
            </a:r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 smtClean="0"/>
              <a:t>Num Bike Available</a:t>
            </a:r>
          </a:p>
          <a:p>
            <a:pPr marL="777240" lvl="4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u="sng" dirty="0" smtClean="0"/>
              <a:t>Num Docks Available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algn="ctr"/>
            <a:r>
              <a:rPr lang="en-US" dirty="0" smtClean="0"/>
              <a:t>Trip Data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Availability Data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264732" y="273050"/>
            <a:ext cx="1079361" cy="86995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366FF"/>
                </a:solidFill>
              </a:rPr>
              <a:t>DC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269643" y="288275"/>
            <a:ext cx="3198307" cy="86995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San Francisco</a:t>
            </a:r>
            <a:endParaRPr lang="en-US" dirty="0"/>
          </a:p>
        </p:txBody>
      </p:sp>
      <p:pic>
        <p:nvPicPr>
          <p:cNvPr id="9" name="Picture 8" descr="bay_area_google_map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88" y="2105826"/>
            <a:ext cx="4081812" cy="3913974"/>
          </a:xfrm>
          <a:prstGeom prst="rect">
            <a:avLst/>
          </a:prstGeom>
          <a:ln>
            <a:solidFill>
              <a:srgbClr val="3366FF"/>
            </a:solidFill>
          </a:ln>
        </p:spPr>
      </p:pic>
    </p:spTree>
    <p:extLst>
      <p:ext uri="{BB962C8B-B14F-4D97-AF65-F5344CB8AC3E}">
        <p14:creationId xmlns:p14="http://schemas.microsoft.com/office/powerpoint/2010/main" val="95470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decel="100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decel="1000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decel="100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decel="100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decel="100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decel="100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" decel="100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decel="100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decel="100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" decel="100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5" grpId="0" build="p" animBg="1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Forecasts of bike availability</a:t>
            </a:r>
          </a:p>
          <a:p>
            <a:pPr lvl="1"/>
            <a:r>
              <a:rPr lang="en-US" dirty="0" smtClean="0"/>
              <a:t>For each dock (70 to 6)</a:t>
            </a:r>
          </a:p>
          <a:p>
            <a:pPr lvl="1"/>
            <a:r>
              <a:rPr lang="en-US" dirty="0" smtClean="0"/>
              <a:t>For the next 5, 10, and 15 minutes</a:t>
            </a:r>
          </a:p>
          <a:p>
            <a:r>
              <a:rPr lang="en-US" dirty="0" smtClean="0"/>
              <a:t>Compare forecasts by accuracy and run time</a:t>
            </a:r>
          </a:p>
          <a:p>
            <a:r>
              <a:rPr lang="en-US" dirty="0" smtClean="0"/>
              <a:t>Explore variable importance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653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the data tell us?</a:t>
            </a:r>
            <a:endParaRPr lang="en-US" dirty="0"/>
          </a:p>
        </p:txBody>
      </p:sp>
      <p:pic>
        <p:nvPicPr>
          <p:cNvPr id="11" name="Picture 10" descr="one_week_facet_anim.gi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81000"/>
            <a:ext cx="6096000" cy="6096000"/>
          </a:xfrm>
          <a:prstGeom prst="rect">
            <a:avLst/>
          </a:prstGeom>
          <a:ln>
            <a:solidFill>
              <a:srgbClr val="3366FF"/>
            </a:solidFill>
          </a:ln>
        </p:spPr>
      </p:pic>
      <p:pic>
        <p:nvPicPr>
          <p:cNvPr id="4" name="Picture 3" descr="all_dates_facet_color.gi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81000"/>
            <a:ext cx="6096000" cy="6096000"/>
          </a:xfrm>
          <a:prstGeom prst="rect">
            <a:avLst/>
          </a:prstGeom>
          <a:ln>
            <a:solidFill>
              <a:srgbClr val="3366FF"/>
            </a:solidFill>
          </a:ln>
        </p:spPr>
      </p:pic>
      <p:pic>
        <p:nvPicPr>
          <p:cNvPr id="5" name="Picture 4" descr="two_days_61_anim.gi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11" y="228600"/>
            <a:ext cx="4392469" cy="4392469"/>
          </a:xfrm>
          <a:prstGeom prst="rect">
            <a:avLst/>
          </a:prstGeom>
          <a:ln>
            <a:solidFill>
              <a:srgbClr val="3366FF"/>
            </a:solidFill>
          </a:ln>
        </p:spPr>
      </p:pic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two_days_61_anim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24000" y="381000"/>
            <a:ext cx="6096000" cy="6096000"/>
          </a:xfrm>
          <a:prstGeom prst="rect">
            <a:avLst/>
          </a:prstGeom>
          <a:ln>
            <a:solidFill>
              <a:srgbClr val="3366FF"/>
            </a:solidFill>
          </a:ln>
        </p:spPr>
      </p:pic>
      <p:pic>
        <p:nvPicPr>
          <p:cNvPr id="9" name="Picture 8" descr="map_sf_crop.jpg"/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192" y="2732751"/>
            <a:ext cx="4569856" cy="3816274"/>
          </a:xfrm>
          <a:prstGeom prst="rect">
            <a:avLst/>
          </a:prstGeom>
          <a:ln>
            <a:solidFill>
              <a:srgbClr val="3366FF"/>
            </a:solidFill>
          </a:ln>
        </p:spPr>
      </p:pic>
    </p:spTree>
    <p:extLst>
      <p:ext uri="{BB962C8B-B14F-4D97-AF65-F5344CB8AC3E}">
        <p14:creationId xmlns:p14="http://schemas.microsoft.com/office/powerpoint/2010/main" val="3928471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31" dur="1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4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Forecast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7 different combinations of algorithms tried</a:t>
            </a:r>
          </a:p>
          <a:p>
            <a:pPr lvl="1"/>
            <a:r>
              <a:rPr lang="en-US" dirty="0" smtClean="0"/>
              <a:t>+ a baseline</a:t>
            </a:r>
          </a:p>
          <a:p>
            <a:r>
              <a:rPr lang="en-US" dirty="0" smtClean="0"/>
              <a:t>Variables based on</a:t>
            </a:r>
          </a:p>
          <a:p>
            <a:pPr lvl="1"/>
            <a:r>
              <a:rPr lang="en-US" dirty="0" smtClean="0"/>
              <a:t>Past availability</a:t>
            </a:r>
          </a:p>
          <a:p>
            <a:pPr lvl="1"/>
            <a:r>
              <a:rPr lang="en-US" dirty="0" smtClean="0"/>
              <a:t>Calendar/time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65139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</a:t>
            </a:r>
            <a:r>
              <a:rPr lang="mr-IN" dirty="0" smtClean="0"/>
              <a:t>–</a:t>
            </a:r>
            <a:r>
              <a:rPr lang="en-US" dirty="0" smtClean="0"/>
              <a:t> Variable Importance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 descr="var_imp_plot_6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  <a:ln>
            <a:solidFill>
              <a:srgbClr val="3366FF"/>
            </a:solidFill>
          </a:ln>
        </p:spPr>
      </p:pic>
    </p:spTree>
    <p:extLst>
      <p:ext uri="{BB962C8B-B14F-4D97-AF65-F5344CB8AC3E}">
        <p14:creationId xmlns:p14="http://schemas.microsoft.com/office/powerpoint/2010/main" val="4207961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edian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2410</TotalTime>
  <Words>394</Words>
  <Application>Microsoft Macintosh PowerPoint</Application>
  <PresentationFormat>On-screen Show (4:3)</PresentationFormat>
  <Paragraphs>86</Paragraphs>
  <Slides>12</Slides>
  <Notes>7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Median</vt:lpstr>
      <vt:lpstr>Where’s my bike?</vt:lpstr>
      <vt:lpstr>What are we talking about?</vt:lpstr>
      <vt:lpstr>Data &amp; DC</vt:lpstr>
      <vt:lpstr>Bike Availability?</vt:lpstr>
      <vt:lpstr>Data &amp;</vt:lpstr>
      <vt:lpstr>Objectives</vt:lpstr>
      <vt:lpstr>What can the data tell us?</vt:lpstr>
      <vt:lpstr>Forecast Overview</vt:lpstr>
      <vt:lpstr>Results – Variable Importance</vt:lpstr>
      <vt:lpstr>Results – Model Comparison</vt:lpstr>
      <vt:lpstr>Results – Actual vs. Prediction</vt:lpstr>
      <vt:lpstr>Conclusion &amp; Future Plans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 Daniel A Turse</dc:creator>
  <cp:lastModifiedBy>M Daniel A Turse</cp:lastModifiedBy>
  <cp:revision>167</cp:revision>
  <dcterms:created xsi:type="dcterms:W3CDTF">2019-04-15T15:04:58Z</dcterms:created>
  <dcterms:modified xsi:type="dcterms:W3CDTF">2019-04-24T12:05:13Z</dcterms:modified>
</cp:coreProperties>
</file>

<file path=docProps/thumbnail.jpeg>
</file>